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96" r:id="rId2"/>
    <p:sldId id="256" r:id="rId3"/>
    <p:sldId id="257" r:id="rId4"/>
    <p:sldId id="273" r:id="rId5"/>
    <p:sldId id="274" r:id="rId6"/>
    <p:sldId id="262" r:id="rId7"/>
    <p:sldId id="297" r:id="rId8"/>
    <p:sldId id="298" r:id="rId9"/>
    <p:sldId id="295" r:id="rId10"/>
    <p:sldId id="285" r:id="rId11"/>
    <p:sldId id="266" r:id="rId12"/>
    <p:sldId id="263" r:id="rId13"/>
    <p:sldId id="264" r:id="rId14"/>
    <p:sldId id="268" r:id="rId15"/>
    <p:sldId id="265" r:id="rId16"/>
    <p:sldId id="269" r:id="rId17"/>
    <p:sldId id="270" r:id="rId18"/>
    <p:sldId id="271" r:id="rId19"/>
    <p:sldId id="272" r:id="rId20"/>
    <p:sldId id="277" r:id="rId21"/>
    <p:sldId id="281" r:id="rId22"/>
    <p:sldId id="282" r:id="rId23"/>
    <p:sldId id="283" r:id="rId24"/>
    <p:sldId id="287" r:id="rId25"/>
    <p:sldId id="288" r:id="rId26"/>
    <p:sldId id="289" r:id="rId27"/>
    <p:sldId id="290" r:id="rId28"/>
    <p:sldId id="291" r:id="rId29"/>
    <p:sldId id="284" r:id="rId30"/>
    <p:sldId id="286" r:id="rId31"/>
    <p:sldId id="292" r:id="rId32"/>
    <p:sldId id="293" r:id="rId33"/>
    <p:sldId id="278" r:id="rId34"/>
    <p:sldId id="299" r:id="rId35"/>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02" y="9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 xmlns:a16="http://schemas.microsoft.com/office/drawing/2014/main"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9/24/2019</a:t>
            </a:fld>
            <a:endParaRPr lang="en-US"/>
          </a:p>
        </p:txBody>
      </p:sp>
      <p:sp>
        <p:nvSpPr>
          <p:cNvPr id="4" name="Slide Image Placeholder 3">
            <a:extLst>
              <a:ext uri="{FF2B5EF4-FFF2-40B4-BE49-F238E27FC236}">
                <a16:creationId xmlns="" xmlns:a16="http://schemas.microsoft.com/office/drawing/2014/main"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 xmlns:a16="http://schemas.microsoft.com/office/drawing/2014/main"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39171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 xmlns:a16="http://schemas.microsoft.com/office/drawing/2014/main"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 xmlns:a16="http://schemas.microsoft.com/office/drawing/2014/main"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 xmlns:a16="http://schemas.microsoft.com/office/drawing/2014/main"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9/24/2019</a:t>
            </a:fld>
            <a:endParaRPr lang="en-US"/>
          </a:p>
        </p:txBody>
      </p:sp>
      <p:sp>
        <p:nvSpPr>
          <p:cNvPr id="9" name="Footer Placeholder 4">
            <a:extLst>
              <a:ext uri="{FF2B5EF4-FFF2-40B4-BE49-F238E27FC236}">
                <a16:creationId xmlns="" xmlns:a16="http://schemas.microsoft.com/office/drawing/2014/main"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 xmlns:a16="http://schemas.microsoft.com/office/drawing/2014/main"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9/24/2019</a:t>
            </a:fld>
            <a:endParaRPr lang="en-US"/>
          </a:p>
        </p:txBody>
      </p:sp>
      <p:sp>
        <p:nvSpPr>
          <p:cNvPr id="7" name="Footer Placeholder 5">
            <a:extLst>
              <a:ext uri="{FF2B5EF4-FFF2-40B4-BE49-F238E27FC236}">
                <a16:creationId xmlns="" xmlns:a16="http://schemas.microsoft.com/office/drawing/2014/main"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 xmlns:a16="http://schemas.microsoft.com/office/drawing/2014/main"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9/24/2019</a:t>
            </a:fld>
            <a:endParaRPr lang="en-US"/>
          </a:p>
        </p:txBody>
      </p:sp>
      <p:sp>
        <p:nvSpPr>
          <p:cNvPr id="9" name="Footer Placeholder 5">
            <a:extLst>
              <a:ext uri="{FF2B5EF4-FFF2-40B4-BE49-F238E27FC236}">
                <a16:creationId xmlns="" xmlns:a16="http://schemas.microsoft.com/office/drawing/2014/main"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 xmlns:a16="http://schemas.microsoft.com/office/drawing/2014/main"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9/24/2019</a:t>
            </a:fld>
            <a:endParaRPr lang="en-US"/>
          </a:p>
        </p:txBody>
      </p:sp>
      <p:sp>
        <p:nvSpPr>
          <p:cNvPr id="7" name="Footer Placeholder 5">
            <a:extLst>
              <a:ext uri="{FF2B5EF4-FFF2-40B4-BE49-F238E27FC236}">
                <a16:creationId xmlns="" xmlns:a16="http://schemas.microsoft.com/office/drawing/2014/main"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9/24/2019</a:t>
            </a:fld>
            <a:endParaRPr lang="en-US"/>
          </a:p>
        </p:txBody>
      </p:sp>
      <p:sp>
        <p:nvSpPr>
          <p:cNvPr id="6" name="Footer Placeholder 4">
            <a:extLst>
              <a:ext uri="{FF2B5EF4-FFF2-40B4-BE49-F238E27FC236}">
                <a16:creationId xmlns="" xmlns:a16="http://schemas.microsoft.com/office/drawing/2014/main"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 xmlns:a16="http://schemas.microsoft.com/office/drawing/2014/main"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9/24/2019</a:t>
            </a:fld>
            <a:endParaRPr lang="en-US"/>
          </a:p>
        </p:txBody>
      </p:sp>
      <p:sp>
        <p:nvSpPr>
          <p:cNvPr id="7" name="Footer Placeholder 5">
            <a:extLst>
              <a:ext uri="{FF2B5EF4-FFF2-40B4-BE49-F238E27FC236}">
                <a16:creationId xmlns="" xmlns:a16="http://schemas.microsoft.com/office/drawing/2014/main"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 xmlns:a16="http://schemas.microsoft.com/office/drawing/2014/main"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 xmlns:a16="http://schemas.microsoft.com/office/drawing/2014/main"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9/24/2019</a:t>
            </a:fld>
            <a:endParaRPr lang="en-US"/>
          </a:p>
        </p:txBody>
      </p:sp>
      <p:sp>
        <p:nvSpPr>
          <p:cNvPr id="9" name="Footer Placeholder 7">
            <a:extLst>
              <a:ext uri="{FF2B5EF4-FFF2-40B4-BE49-F238E27FC236}">
                <a16:creationId xmlns="" xmlns:a16="http://schemas.microsoft.com/office/drawing/2014/main"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 xmlns:a16="http://schemas.microsoft.com/office/drawing/2014/main"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 xmlns:a16="http://schemas.microsoft.com/office/drawing/2014/main"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 xmlns:a16="http://schemas.microsoft.com/office/drawing/2014/main"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9/24/2019</a:t>
            </a:fld>
            <a:endParaRPr lang="en-US"/>
          </a:p>
        </p:txBody>
      </p:sp>
      <p:sp>
        <p:nvSpPr>
          <p:cNvPr id="5" name="Footer Placeholder 3">
            <a:extLst>
              <a:ext uri="{FF2B5EF4-FFF2-40B4-BE49-F238E27FC236}">
                <a16:creationId xmlns="" xmlns:a16="http://schemas.microsoft.com/office/drawing/2014/main"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 xmlns:a16="http://schemas.microsoft.com/office/drawing/2014/main"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 xmlns:a16="http://schemas.microsoft.com/office/drawing/2014/main"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 xmlns:a16="http://schemas.microsoft.com/office/drawing/2014/main"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9/24/2019</a:t>
            </a:fld>
            <a:endParaRPr lang="en-US"/>
          </a:p>
        </p:txBody>
      </p:sp>
      <p:sp>
        <p:nvSpPr>
          <p:cNvPr id="4" name="Footer Placeholder 2">
            <a:extLst>
              <a:ext uri="{FF2B5EF4-FFF2-40B4-BE49-F238E27FC236}">
                <a16:creationId xmlns="" xmlns:a16="http://schemas.microsoft.com/office/drawing/2014/main"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 xmlns:a16="http://schemas.microsoft.com/office/drawing/2014/main"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9/24/2019</a:t>
            </a:fld>
            <a:endParaRPr lang="en-US"/>
          </a:p>
        </p:txBody>
      </p:sp>
      <p:sp>
        <p:nvSpPr>
          <p:cNvPr id="7" name="Footer Placeholder 5">
            <a:extLst>
              <a:ext uri="{FF2B5EF4-FFF2-40B4-BE49-F238E27FC236}">
                <a16:creationId xmlns="" xmlns:a16="http://schemas.microsoft.com/office/drawing/2014/main"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9/24/2019</a:t>
            </a:fld>
            <a:endParaRPr lang="en-US"/>
          </a:p>
        </p:txBody>
      </p:sp>
      <p:sp>
        <p:nvSpPr>
          <p:cNvPr id="7" name="Footer Placeholder 5">
            <a:extLst>
              <a:ext uri="{FF2B5EF4-FFF2-40B4-BE49-F238E27FC236}">
                <a16:creationId xmlns="" xmlns:a16="http://schemas.microsoft.com/office/drawing/2014/main"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 xmlns:a16="http://schemas.microsoft.com/office/drawing/2014/main"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 xmlns:a16="http://schemas.microsoft.com/office/drawing/2014/main"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 xmlns:a16="http://schemas.microsoft.com/office/drawing/2014/main"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 xmlns:a16="http://schemas.microsoft.com/office/drawing/2014/main"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 xmlns:a16="http://schemas.microsoft.com/office/drawing/2014/main"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 xmlns:a16="http://schemas.microsoft.com/office/drawing/2014/main"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 xmlns:a16="http://schemas.microsoft.com/office/drawing/2014/main"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 xmlns:a16="http://schemas.microsoft.com/office/drawing/2014/main"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 xmlns:a16="http://schemas.microsoft.com/office/drawing/2014/main"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 xmlns:a16="http://schemas.microsoft.com/office/drawing/2014/main"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 xmlns:a16="http://schemas.microsoft.com/office/drawing/2014/main"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 xmlns:a16="http://schemas.microsoft.com/office/drawing/2014/main"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 xmlns:a16="http://schemas.microsoft.com/office/drawing/2014/main"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 xmlns:a16="http://schemas.microsoft.com/office/drawing/2014/main"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 xmlns:a16="http://schemas.microsoft.com/office/drawing/2014/main"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 xmlns:a16="http://schemas.microsoft.com/office/drawing/2014/main"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 xmlns:a16="http://schemas.microsoft.com/office/drawing/2014/main"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 xmlns:a16="http://schemas.microsoft.com/office/drawing/2014/main"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 xmlns:a16="http://schemas.microsoft.com/office/drawing/2014/main"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 xmlns:a16="http://schemas.microsoft.com/office/drawing/2014/main"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 xmlns:a16="http://schemas.microsoft.com/office/drawing/2014/main"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 xmlns:a16="http://schemas.microsoft.com/office/drawing/2014/main"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 xmlns:a16="http://schemas.microsoft.com/office/drawing/2014/main"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 xmlns:a16="http://schemas.microsoft.com/office/drawing/2014/main"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 xmlns:a16="http://schemas.microsoft.com/office/drawing/2014/main"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 xmlns:a16="http://schemas.microsoft.com/office/drawing/2014/main"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 xmlns:a16="http://schemas.microsoft.com/office/drawing/2014/main"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 xmlns:a16="http://schemas.microsoft.com/office/drawing/2014/main"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 xmlns:a16="http://schemas.microsoft.com/office/drawing/2014/main"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9/24/2019</a:t>
            </a:fld>
            <a:endParaRPr lang="en-US"/>
          </a:p>
        </p:txBody>
      </p:sp>
      <p:sp>
        <p:nvSpPr>
          <p:cNvPr id="5" name="Footer Placeholder 4">
            <a:extLst>
              <a:ext uri="{FF2B5EF4-FFF2-40B4-BE49-F238E27FC236}">
                <a16:creationId xmlns="" xmlns:a16="http://schemas.microsoft.com/office/drawing/2014/main"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 xmlns:a16="http://schemas.microsoft.com/office/drawing/2014/main"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87" y="-1"/>
            <a:ext cx="10522226" cy="1457739"/>
          </a:xfrm>
        </p:spPr>
        <p:txBody>
          <a:bodyPr/>
          <a:lstStyle/>
          <a:p>
            <a:pPr algn="ctr"/>
            <a:r>
              <a:rPr lang="en-US" b="1" smtClean="0">
                <a:solidFill>
                  <a:srgbClr val="002060"/>
                </a:solidFill>
                <a:latin typeface="Times New Roman" panose="02020603050405020304" pitchFamily="18" charset="0"/>
                <a:cs typeface="Times New Roman" panose="02020603050405020304" pitchFamily="18" charset="0"/>
              </a:rPr>
              <a:t>UBND QUẬN TÂN BÌNH </a:t>
            </a:r>
            <a:br>
              <a:rPr lang="en-US" b="1" smtClean="0">
                <a:solidFill>
                  <a:srgbClr val="002060"/>
                </a:solidFill>
                <a:latin typeface="Times New Roman" panose="02020603050405020304" pitchFamily="18" charset="0"/>
                <a:cs typeface="Times New Roman" panose="02020603050405020304" pitchFamily="18" charset="0"/>
              </a:rPr>
            </a:br>
            <a:r>
              <a:rPr lang="en-US" b="1" smtClean="0">
                <a:solidFill>
                  <a:srgbClr val="002060"/>
                </a:solidFill>
                <a:latin typeface="Times New Roman" panose="02020603050405020304" pitchFamily="18" charset="0"/>
                <a:cs typeface="Times New Roman" panose="02020603050405020304" pitchFamily="18" charset="0"/>
              </a:rPr>
              <a:t>PHÒNG GIÁO DỤC VÀ ĐÀO TẠO </a:t>
            </a:r>
            <a:endParaRPr lang="en-US"/>
          </a:p>
        </p:txBody>
      </p:sp>
      <p:sp>
        <p:nvSpPr>
          <p:cNvPr id="3" name="Content Placeholder 2"/>
          <p:cNvSpPr>
            <a:spLocks noGrp="1"/>
          </p:cNvSpPr>
          <p:nvPr>
            <p:ph idx="1"/>
          </p:nvPr>
        </p:nvSpPr>
        <p:spPr>
          <a:xfrm>
            <a:off x="145774" y="1457738"/>
            <a:ext cx="12046226" cy="5208105"/>
          </a:xfrm>
        </p:spPr>
        <p:txBody>
          <a:bodyPr/>
          <a:lstStyle/>
          <a:p>
            <a:pPr marL="0" indent="0" algn="ctr">
              <a:buNone/>
            </a:pPr>
            <a:r>
              <a:rPr lang="en-US" sz="6000" b="1" smtClean="0">
                <a:solidFill>
                  <a:srgbClr val="FF0000"/>
                </a:solidFill>
                <a:latin typeface="Times New Roman" panose="02020603050405020304" pitchFamily="18" charset="0"/>
              </a:rPr>
              <a:t>CHUYÊN ĐỀ TOÁN </a:t>
            </a:r>
          </a:p>
          <a:p>
            <a:pPr marL="0" indent="0" algn="ctr">
              <a:lnSpc>
                <a:spcPct val="150000"/>
              </a:lnSpc>
              <a:spcBef>
                <a:spcPts val="0"/>
              </a:spcBef>
              <a:buNone/>
            </a:pPr>
            <a:r>
              <a:rPr lang="en-US" sz="4600" b="1" smtClean="0">
                <a:solidFill>
                  <a:srgbClr val="0070C0"/>
                </a:solidFill>
                <a:latin typeface="Times New Roman" panose="02020603050405020304" pitchFamily="18" charset="0"/>
              </a:rPr>
              <a:t>“DẠY HỌC THEO HƯỚNG TÍCH CỰC HÓA HOẠT ĐỘNG CỦA HỌC SINH”.</a:t>
            </a:r>
          </a:p>
          <a:p>
            <a:pPr marL="0" indent="0" algn="ctr">
              <a:lnSpc>
                <a:spcPct val="150000"/>
              </a:lnSpc>
              <a:spcBef>
                <a:spcPts val="0"/>
              </a:spcBef>
              <a:buNone/>
            </a:pPr>
            <a:r>
              <a:rPr lang="en-US" sz="4600" b="1" smtClean="0">
                <a:solidFill>
                  <a:srgbClr val="0070C0"/>
                </a:solidFill>
                <a:latin typeface="Times New Roman" panose="02020603050405020304" pitchFamily="18" charset="0"/>
              </a:rPr>
              <a:t>CẤP TIỂU HỌC – NĂM HỌC 2019-2020.</a:t>
            </a:r>
          </a:p>
          <a:p>
            <a:pPr marL="0" indent="0" algn="ctr">
              <a:lnSpc>
                <a:spcPct val="150000"/>
              </a:lnSpc>
              <a:spcBef>
                <a:spcPts val="0"/>
              </a:spcBef>
              <a:buNone/>
            </a:pPr>
            <a:r>
              <a:rPr lang="en-US" sz="3600" b="1" i="1" smtClean="0">
                <a:solidFill>
                  <a:srgbClr val="00B050"/>
                </a:solidFill>
                <a:latin typeface="Times New Roman" panose="02020603050405020304" pitchFamily="18" charset="0"/>
              </a:rPr>
              <a:t>Tân Bình, ngày 13 tháng 9 năm 2019</a:t>
            </a:r>
            <a:endParaRPr lang="en-US" sz="3600" b="1" i="1">
              <a:solidFill>
                <a:srgbClr val="00B050"/>
              </a:solidFill>
              <a:latin typeface="Times New Roman" panose="02020603050405020304" pitchFamily="18" charset="0"/>
            </a:endParaRPr>
          </a:p>
          <a:p>
            <a:pPr marL="0" indent="0">
              <a:buNone/>
            </a:pPr>
            <a:endParaRPr lang="en-US" sz="4000" smtClean="0">
              <a:latin typeface="Times New Roman" panose="02020603050405020304" pitchFamily="18" charset="0"/>
            </a:endParaRPr>
          </a:p>
        </p:txBody>
      </p:sp>
      <p:cxnSp>
        <p:nvCxnSpPr>
          <p:cNvPr id="5" name="Straight Connector 4"/>
          <p:cNvCxnSpPr/>
          <p:nvPr/>
        </p:nvCxnSpPr>
        <p:spPr>
          <a:xfrm>
            <a:off x="4890052" y="1139687"/>
            <a:ext cx="36310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340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 xmlns:a16="http://schemas.microsoft.com/office/drawing/2014/main"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26504"/>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 xmlns:a16="http://schemas.microsoft.com/office/drawing/2014/main"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24/09/2019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798BCF-EDBE-4D35-8A25-7E7F506BC847}"/>
              </a:ext>
            </a:extLst>
          </p:cNvPr>
          <p:cNvSpPr>
            <a:spLocks noGrp="1"/>
          </p:cNvSpPr>
          <p:nvPr>
            <p:ph idx="1"/>
          </p:nvPr>
        </p:nvSpPr>
        <p:spPr>
          <a:xfrm>
            <a:off x="278434" y="1708840"/>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err="1">
                <a:solidFill>
                  <a:srgbClr val="002060"/>
                </a:solidFill>
                <a:latin typeface="Times New Roman" panose="02020603050405020304" pitchFamily="18" charset="0"/>
                <a:cs typeface="Times New Roman" panose="02020603050405020304" pitchFamily="18" charset="0"/>
              </a:rPr>
              <a:t>nào</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là</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vạn năng “dở”;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 xmlns:a16="http://schemas.microsoft.com/office/drawing/2014/main" id="{A5EF0E2C-E19C-4ABC-88E2-2B1300F7DE92}"/>
              </a:ext>
            </a:extLst>
          </p:cNvPr>
          <p:cNvSpPr txBox="1">
            <a:spLocks noChangeArrowheads="1"/>
          </p:cNvSpPr>
          <p:nvPr/>
        </p:nvSpPr>
        <p:spPr bwMode="auto">
          <a:xfrm>
            <a:off x="1682405" y="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smtClean="0">
                <a:solidFill>
                  <a:srgbClr val="C00000"/>
                </a:solidFill>
                <a:latin typeface="Times New Roman" panose="02020603050405020304" pitchFamily="18" charset="0"/>
                <a:cs typeface="Times New Roman" panose="02020603050405020304" pitchFamily="18" charset="0"/>
              </a:rPr>
              <a:t>3. ĐỔI </a:t>
            </a:r>
            <a:r>
              <a:rPr lang="en-US" altLang="en-US" sz="3600" b="1">
                <a:solidFill>
                  <a:srgbClr val="C00000"/>
                </a:solidFill>
                <a:latin typeface="Times New Roman" panose="02020603050405020304" pitchFamily="18" charset="0"/>
                <a:cs typeface="Times New Roman" panose="02020603050405020304" pitchFamily="18" charset="0"/>
              </a:rPr>
              <a:t>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a:t>
            </a:r>
            <a:r>
              <a:rPr lang="en-US" altLang="en-US" sz="3600" b="1" smtClean="0">
                <a:solidFill>
                  <a:srgbClr val="C00000"/>
                </a:solidFill>
                <a:latin typeface="Times New Roman" panose="02020603050405020304" pitchFamily="18" charset="0"/>
                <a:cs typeface="Times New Roman" panose="02020603050405020304" pitchFamily="18" charset="0"/>
              </a:rPr>
              <a:t>SINH.</a:t>
            </a:r>
            <a:endParaRPr lang="en-US" altLang="en-US" sz="36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310327-F0F5-4095-8320-6FAB5D752F83}"/>
              </a:ext>
            </a:extLst>
          </p:cNvPr>
          <p:cNvSpPr>
            <a:spLocks noGrp="1"/>
          </p:cNvSpPr>
          <p:nvPr>
            <p:ph idx="1"/>
          </p:nvPr>
        </p:nvSpPr>
        <p:spPr>
          <a:xfrm>
            <a:off x="430213" y="1862138"/>
            <a:ext cx="11379200" cy="4803705"/>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Trong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dạy</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ngoài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mục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tiêu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chủ</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yếu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tính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ng</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ời</a:t>
            </a:r>
            <a:r>
              <a:rPr lang="en-US" sz="4000" dirty="0">
                <a:solidFill>
                  <a:srgbClr val="002060"/>
                </a:solidFill>
                <a:latin typeface="Times New Roman" panose="02020603050405020304" pitchFamily="18" charset="0"/>
                <a:cs typeface="Times New Roman" panose="02020603050405020304" pitchFamily="18" charset="0"/>
              </a:rPr>
              <a:t> GV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chú</a:t>
            </a:r>
            <a:r>
              <a:rPr lang="en-US" sz="4000" dirty="0">
                <a:solidFill>
                  <a:srgbClr val="002060"/>
                </a:solidFill>
                <a:latin typeface="Times New Roman" panose="02020603050405020304" pitchFamily="18" charset="0"/>
                <a:cs typeface="Times New Roman" panose="02020603050405020304" pitchFamily="18" charset="0"/>
              </a:rPr>
              <a:t> ý </a:t>
            </a:r>
            <a:r>
              <a:rPr lang="en-US" sz="4000" dirty="0" err="1">
                <a:solidFill>
                  <a:srgbClr val="002060"/>
                </a:solidFill>
                <a:latin typeface="Times New Roman" panose="02020603050405020304" pitchFamily="18" charset="0"/>
                <a:cs typeface="Times New Roman" panose="02020603050405020304" pitchFamily="18" charset="0"/>
              </a:rPr>
              <a:t>đến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việc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triển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lực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t</a:t>
            </a:r>
            <a:r>
              <a:rPr lang="vi-VN" sz="4000" dirty="0">
                <a:solidFill>
                  <a:srgbClr val="FF0000"/>
                </a:solidFill>
                <a:latin typeface="Times New Roman" panose="02020603050405020304" pitchFamily="18" charset="0"/>
                <a:cs typeface="Times New Roman" panose="02020603050405020304" pitchFamily="18" charset="0"/>
              </a:rPr>
              <a:t>ư</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duy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suy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luận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 xmlns:a16="http://schemas.microsoft.com/office/drawing/2014/main" id="{C5E197EE-0801-45C0-848B-02451E6CABA9}"/>
              </a:ext>
            </a:extLst>
          </p:cNvPr>
          <p:cNvSpPr>
            <a:spLocks noGrp="1" noChangeArrowheads="1"/>
          </p:cNvSpPr>
          <p:nvPr>
            <p:ph type="title"/>
          </p:nvPr>
        </p:nvSpPr>
        <p:spPr>
          <a:xfrm>
            <a:off x="1456221" y="375134"/>
            <a:ext cx="10615613" cy="1263650"/>
          </a:xfrm>
        </p:spPr>
        <p:txBody>
          <a:bodyPr/>
          <a:lstStyle/>
          <a:p>
            <a:pPr algn="ctr" eaLnBrk="1" hangingPunct="1"/>
            <a:r>
              <a:rPr lang="en-US" altLang="en-US" b="1" smtClean="0">
                <a:solidFill>
                  <a:srgbClr val="C00000"/>
                </a:solidFill>
                <a:latin typeface="Times New Roman" panose="02020603050405020304" pitchFamily="18" charset="0"/>
                <a:cs typeface="Times New Roman" panose="02020603050405020304" pitchFamily="18" charset="0"/>
              </a:rPr>
              <a:t>3. ĐỔI </a:t>
            </a:r>
            <a:r>
              <a:rPr lang="en-US" altLang="en-US" b="1">
                <a:solidFill>
                  <a:srgbClr val="C00000"/>
                </a:solidFill>
                <a:latin typeface="Times New Roman" panose="02020603050405020304" pitchFamily="18" charset="0"/>
                <a:cs typeface="Times New Roman" panose="02020603050405020304" pitchFamily="18" charset="0"/>
              </a:rPr>
              <a:t>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 xmlns:a16="http://schemas.microsoft.com/office/drawing/2014/main"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 xmlns:a16="http://schemas.microsoft.com/office/drawing/2014/main"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 xmlns:a16="http://schemas.microsoft.com/office/drawing/2014/main"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 xmlns:a16="http://schemas.microsoft.com/office/drawing/2014/main"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 xmlns:a16="http://schemas.microsoft.com/office/drawing/2014/main"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 xmlns:a16="http://schemas.microsoft.com/office/drawing/2014/main"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 xmlns:a16="http://schemas.microsoft.com/office/drawing/2014/main"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
        <p:nvSpPr>
          <p:cNvPr id="3" name="Content Placeholder 2">
            <a:extLst>
              <a:ext uri="{FF2B5EF4-FFF2-40B4-BE49-F238E27FC236}">
                <a16:creationId xmlns="" xmlns:a16="http://schemas.microsoft.com/office/drawing/2014/main"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 xmlns:a16="http://schemas.microsoft.com/office/drawing/2014/main" id="{2C311C7E-08FC-43DA-A1AF-600E40EEEFFC}"/>
              </a:ext>
            </a:extLst>
          </p:cNvPr>
          <p:cNvSpPr>
            <a:spLocks noGrp="1" noChangeArrowheads="1"/>
          </p:cNvSpPr>
          <p:nvPr>
            <p:ph type="title"/>
          </p:nvPr>
        </p:nvSpPr>
        <p:spPr>
          <a:xfrm>
            <a:off x="1365458" y="317984"/>
            <a:ext cx="10669587" cy="595312"/>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 xmlns:a16="http://schemas.microsoft.com/office/drawing/2014/main"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2570C-E026-47D2-AE85-1C743C200C34}"/>
              </a:ext>
            </a:extLst>
          </p:cNvPr>
          <p:cNvSpPr>
            <a:spLocks noGrp="1"/>
          </p:cNvSpPr>
          <p:nvPr>
            <p:ph type="ctrTitle"/>
          </p:nvPr>
        </p:nvSpPr>
        <p:spPr>
          <a:xfrm>
            <a:off x="712788" y="1944688"/>
            <a:ext cx="11187663" cy="3329677"/>
          </a:xfrm>
        </p:spPr>
        <p:txBody>
          <a:bodyPr rtlCol="0">
            <a:normAutofit fontScale="90000"/>
          </a:bodyPr>
          <a:lstStyle/>
          <a:p>
            <a:pPr algn="ctr" eaLnBrk="1" fontAlgn="auto" hangingPunct="1">
              <a:spcAft>
                <a:spcPts val="0"/>
              </a:spcAft>
              <a:defRPr/>
            </a:pPr>
            <a:r>
              <a:rPr lang="en-US" sz="4800" b="1" dirty="0">
                <a:solidFill>
                  <a:srgbClr val="002060"/>
                </a:solidFill>
                <a:latin typeface="Times New Roman" panose="02020603050405020304" pitchFamily="18" charset="0"/>
                <a:cs typeface="Times New Roman" panose="02020603050405020304" pitchFamily="18" charset="0"/>
              </a:rPr>
              <a:t>CHUYÊN ĐỀ</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900" b="1" dirty="0">
                <a:solidFill>
                  <a:srgbClr val="C00000"/>
                </a:solidFill>
                <a:latin typeface="Times New Roman" panose="02020603050405020304" pitchFamily="18" charset="0"/>
                <a:cs typeface="Times New Roman" panose="02020603050405020304" pitchFamily="18" charset="0"/>
              </a:rPr>
              <a:t>DẠY HỌC THEO H</a:t>
            </a:r>
            <a:r>
              <a:rPr lang="vi-VN" sz="4900" b="1" dirty="0">
                <a:solidFill>
                  <a:srgbClr val="C00000"/>
                </a:solidFill>
                <a:latin typeface="Times New Roman" panose="02020603050405020304" pitchFamily="18" charset="0"/>
                <a:cs typeface="Times New Roman" panose="02020603050405020304" pitchFamily="18" charset="0"/>
              </a:rPr>
              <a:t>Ư</a:t>
            </a:r>
            <a:r>
              <a:rPr lang="en-US" sz="4900" b="1" dirty="0">
                <a:solidFill>
                  <a:srgbClr val="C00000"/>
                </a:solidFill>
                <a:latin typeface="Times New Roman" panose="02020603050405020304" pitchFamily="18" charset="0"/>
                <a:cs typeface="Times New Roman" panose="02020603050405020304" pitchFamily="18" charset="0"/>
              </a:rPr>
              <a:t>ỚNG TÍCH CỰC HÓA HOẠT ĐỘNG CỦA </a:t>
            </a:r>
            <a:r>
              <a:rPr lang="en-US" sz="4900" b="1">
                <a:solidFill>
                  <a:srgbClr val="C00000"/>
                </a:solidFill>
                <a:latin typeface="Times New Roman" panose="02020603050405020304" pitchFamily="18" charset="0"/>
                <a:cs typeface="Times New Roman" panose="02020603050405020304" pitchFamily="18" charset="0"/>
              </a:rPr>
              <a:t>HỌC </a:t>
            </a:r>
            <a:r>
              <a:rPr lang="en-US" sz="4900" b="1" smtClean="0">
                <a:solidFill>
                  <a:srgbClr val="C00000"/>
                </a:solidFill>
                <a:latin typeface="Times New Roman" panose="02020603050405020304" pitchFamily="18" charset="0"/>
                <a:cs typeface="Times New Roman" panose="02020603050405020304" pitchFamily="18" charset="0"/>
              </a:rPr>
              <a:t>SINH.</a:t>
            </a:r>
            <a:endParaRPr lang="en-US" sz="4900" b="1" dirty="0">
              <a:solidFill>
                <a:srgbClr val="C00000"/>
              </a:solidFill>
              <a:latin typeface="Times New Roman" panose="02020603050405020304" pitchFamily="18" charset="0"/>
              <a:cs typeface="Times New Roman" panose="02020603050405020304" pitchFamily="18" charset="0"/>
            </a:endParaRPr>
          </a:p>
        </p:txBody>
      </p:sp>
      <p:sp>
        <p:nvSpPr>
          <p:cNvPr id="19459" name="Subtitle 2">
            <a:extLst>
              <a:ext uri="{FF2B5EF4-FFF2-40B4-BE49-F238E27FC236}">
                <a16:creationId xmlns="" xmlns:a16="http://schemas.microsoft.com/office/drawing/2014/main" id="{89F0845C-097F-4927-A38D-AEE8B689BC27}"/>
              </a:ext>
            </a:extLst>
          </p:cNvPr>
          <p:cNvSpPr>
            <a:spLocks noGrp="1" noChangeArrowheads="1"/>
          </p:cNvSpPr>
          <p:nvPr>
            <p:ph type="subTitle" idx="1"/>
          </p:nvPr>
        </p:nvSpPr>
        <p:spPr>
          <a:xfrm>
            <a:off x="712788" y="245925"/>
            <a:ext cx="11187663" cy="1251571"/>
          </a:xfrm>
        </p:spPr>
        <p:txBody>
          <a:bodyPr/>
          <a:lstStyle/>
          <a:p>
            <a:pPr algn="ctr" eaLnBrk="1" hangingPunct="1"/>
            <a:r>
              <a:rPr lang="en-US" altLang="en-US" sz="32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32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 xmlns:a16="http://schemas.microsoft.com/office/drawing/2014/main"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 xmlns:a16="http://schemas.microsoft.com/office/drawing/2014/main"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A21CA7F4-4BDC-4272-BE2B-F01CD42F59A3}"/>
              </a:ext>
            </a:extLst>
          </p:cNvPr>
          <p:cNvSpPr>
            <a:spLocks noGrp="1" noChangeArrowheads="1"/>
          </p:cNvSpPr>
          <p:nvPr>
            <p:ph type="title"/>
          </p:nvPr>
        </p:nvSpPr>
        <p:spPr>
          <a:xfrm>
            <a:off x="1956284" y="266080"/>
            <a:ext cx="8912225" cy="1483207"/>
          </a:xfrm>
        </p:spPr>
        <p:txBody>
          <a:bodyPr/>
          <a:lstStyle/>
          <a:p>
            <a:pPr algn="ctr"/>
            <a:r>
              <a:rPr lang="en-US" altLang="en-US" sz="6000" b="1">
                <a:solidFill>
                  <a:srgbClr val="FF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 xmlns:a16="http://schemas.microsoft.com/office/drawing/2014/main" id="{36E190E7-8BA5-4D84-B4DC-6C86B2C73F60}"/>
              </a:ext>
            </a:extLst>
          </p:cNvPr>
          <p:cNvSpPr txBox="1">
            <a:spLocks noChangeArrowheads="1"/>
          </p:cNvSpPr>
          <p:nvPr/>
        </p:nvSpPr>
        <p:spPr bwMode="auto">
          <a:xfrm>
            <a:off x="331304" y="2320925"/>
            <a:ext cx="1174142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6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 xmlns:a16="http://schemas.microsoft.com/office/drawing/2014/main" id="{50A5294F-EF95-4E99-97EB-69012129B64D}"/>
              </a:ext>
            </a:extLst>
          </p:cNvPr>
          <p:cNvSpPr>
            <a:spLocks noGrp="1"/>
          </p:cNvSpPr>
          <p:nvPr>
            <p:ph idx="1"/>
          </p:nvPr>
        </p:nvSpPr>
        <p:spPr>
          <a:xfrm>
            <a:off x="594761" y="1243012"/>
            <a:ext cx="11120161" cy="5157787"/>
          </a:xfrm>
        </p:spPr>
        <p:txBody>
          <a:bodyPr/>
          <a:lstStyle/>
          <a:p>
            <a:pPr>
              <a:defRPr/>
            </a:pPr>
            <a:r>
              <a:rPr lang="vi-VN" sz="4400" dirty="0">
                <a:solidFill>
                  <a:srgbClr val="002060"/>
                </a:solidFill>
                <a:latin typeface="Times New Roman" pitchFamily="18" charset="0"/>
                <a:cs typeface="Times New Roman" pitchFamily="18" charset="0"/>
              </a:rPr>
              <a:t>Chương trình môn Toán lớp 1 mới giảm 01 tiết/tuần (cả năm giảm 35 </a:t>
            </a:r>
            <a:r>
              <a:rPr lang="vi-VN" sz="4400">
                <a:solidFill>
                  <a:srgbClr val="002060"/>
                </a:solidFill>
                <a:latin typeface="Times New Roman" pitchFamily="18" charset="0"/>
                <a:cs typeface="Times New Roman" pitchFamily="18" charset="0"/>
              </a:rPr>
              <a:t>tiết</a:t>
            </a:r>
            <a:r>
              <a:rPr lang="vi-VN" sz="4400" smtClean="0">
                <a:solidFill>
                  <a:srgbClr val="002060"/>
                </a:solidFill>
                <a:latin typeface="Times New Roman" pitchFamily="18" charset="0"/>
                <a:cs typeface="Times New Roman" pitchFamily="18" charset="0"/>
              </a:rPr>
              <a:t>)</a:t>
            </a:r>
            <a:r>
              <a:rPr lang="en-US" sz="4400" smtClean="0">
                <a:solidFill>
                  <a:srgbClr val="002060"/>
                </a:solidFill>
                <a:latin typeface="Times New Roman" pitchFamily="18" charset="0"/>
                <a:cs typeface="Times New Roman" pitchFamily="18" charset="0"/>
              </a:rPr>
              <a:t>.</a:t>
            </a:r>
            <a:endParaRPr lang="en-US" sz="44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 xmlns:a16="http://schemas.microsoft.com/office/drawing/2014/main" id="{2C9339AE-5EDB-4C8A-8F3A-B1E692D47598}"/>
              </a:ext>
            </a:extLst>
          </p:cNvPr>
          <p:cNvGraphicFramePr>
            <a:graphicFrameLocks noGrp="1"/>
          </p:cNvGraphicFramePr>
          <p:nvPr>
            <p:extLst>
              <p:ext uri="{D42A27DB-BD31-4B8C-83A1-F6EECF244321}">
                <p14:modId xmlns:p14="http://schemas.microsoft.com/office/powerpoint/2010/main" val="3924874897"/>
              </p:ext>
            </p:extLst>
          </p:nvPr>
        </p:nvGraphicFramePr>
        <p:xfrm>
          <a:off x="1059622" y="2637183"/>
          <a:ext cx="10655300" cy="3822843"/>
        </p:xfrm>
        <a:graphic>
          <a:graphicData uri="http://schemas.openxmlformats.org/drawingml/2006/table">
            <a:tbl>
              <a:tblPr firstRow="1" bandRow="1">
                <a:tableStyleId>{5C22544A-7EE6-4342-B048-85BDC9FD1C3A}</a:tableStyleId>
              </a:tblPr>
              <a:tblGrid>
                <a:gridCol w="5327650">
                  <a:extLst>
                    <a:ext uri="{9D8B030D-6E8A-4147-A177-3AD203B41FA5}">
                      <a16:colId xmlns="" xmlns:a16="http://schemas.microsoft.com/office/drawing/2014/main" val="20000"/>
                    </a:ext>
                  </a:extLst>
                </a:gridCol>
                <a:gridCol w="5327650">
                  <a:extLst>
                    <a:ext uri="{9D8B030D-6E8A-4147-A177-3AD203B41FA5}">
                      <a16:colId xmlns="" xmlns:a16="http://schemas.microsoft.com/office/drawing/2014/main" val="20001"/>
                    </a:ext>
                  </a:extLst>
                </a:gridCol>
              </a:tblGrid>
              <a:tr h="1102905">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 xmlns:a16="http://schemas.microsoft.com/office/drawing/2014/main" val="10000"/>
                  </a:ext>
                </a:extLst>
              </a:tr>
              <a:tr h="997851">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1"/>
                  </a:ext>
                </a:extLst>
              </a:tr>
              <a:tr h="997851">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2"/>
                  </a:ext>
                </a:extLst>
              </a:tr>
              <a:tr h="638505">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 xmlns:a16="http://schemas.microsoft.com/office/drawing/2014/main" id="{09150451-C26F-43A8-A38B-BE2B54C6AAEA}"/>
              </a:ext>
            </a:extLst>
          </p:cNvPr>
          <p:cNvSpPr>
            <a:spLocks noGrp="1" noChangeArrowheads="1"/>
          </p:cNvSpPr>
          <p:nvPr>
            <p:ph type="title"/>
          </p:nvPr>
        </p:nvSpPr>
        <p:spPr>
          <a:xfrm>
            <a:off x="1603307" y="167584"/>
            <a:ext cx="8912225" cy="630238"/>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2. NỘI </a:t>
            </a:r>
            <a:r>
              <a:rPr lang="en-US" altLang="en-US" b="1">
                <a:solidFill>
                  <a:srgbClr val="FF0000"/>
                </a:solidFill>
                <a:latin typeface="Times New Roman" panose="02020603050405020304" pitchFamily="18" charset="0"/>
                <a:cs typeface="Times New Roman" panose="02020603050405020304" pitchFamily="18" charset="0"/>
              </a:rPr>
              <a:t>DUNG</a:t>
            </a:r>
          </a:p>
        </p:txBody>
      </p:sp>
      <p:sp>
        <p:nvSpPr>
          <p:cNvPr id="3" name="Content Placeholder 2">
            <a:extLst>
              <a:ext uri="{FF2B5EF4-FFF2-40B4-BE49-F238E27FC236}">
                <a16:creationId xmlns="" xmlns:a16="http://schemas.microsoft.com/office/drawing/2014/main" id="{CAA2C196-BF86-413B-943E-C8F5F0A4BA25}"/>
              </a:ext>
            </a:extLst>
          </p:cNvPr>
          <p:cNvSpPr>
            <a:spLocks noGrp="1"/>
          </p:cNvSpPr>
          <p:nvPr>
            <p:ph idx="1"/>
          </p:nvPr>
        </p:nvSpPr>
        <p:spPr>
          <a:xfrm>
            <a:off x="222250" y="1082744"/>
            <a:ext cx="11823976"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 xmlns:a16="http://schemas.microsoft.com/office/drawing/2014/main" val="20000"/>
                    </a:ext>
                  </a:extLst>
                </a:gridCol>
                <a:gridCol w="3471482">
                  <a:extLst>
                    <a:ext uri="{9D8B030D-6E8A-4147-A177-3AD203B41FA5}">
                      <a16:colId xmlns="" xmlns:a16="http://schemas.microsoft.com/office/drawing/2014/main" val="20001"/>
                    </a:ext>
                  </a:extLst>
                </a:gridCol>
                <a:gridCol w="6942968">
                  <a:extLst>
                    <a:ext uri="{9D8B030D-6E8A-4147-A177-3AD203B41FA5}">
                      <a16:colId xmlns="" xmlns:a16="http://schemas.microsoft.com/office/drawing/2014/main"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bl>
          </a:graphicData>
        </a:graphic>
      </p:graphicFrame>
      <p:sp>
        <p:nvSpPr>
          <p:cNvPr id="39956" name="Title 2">
            <a:extLst>
              <a:ext uri="{FF2B5EF4-FFF2-40B4-BE49-F238E27FC236}">
                <a16:creationId xmlns="" xmlns:a16="http://schemas.microsoft.com/office/drawing/2014/main"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 xmlns:a16="http://schemas.microsoft.com/office/drawing/2014/main" val="20000"/>
                    </a:ext>
                  </a:extLst>
                </a:gridCol>
                <a:gridCol w="3773244">
                  <a:extLst>
                    <a:ext uri="{9D8B030D-6E8A-4147-A177-3AD203B41FA5}">
                      <a16:colId xmlns="" xmlns:a16="http://schemas.microsoft.com/office/drawing/2014/main" val="20001"/>
                    </a:ext>
                  </a:extLst>
                </a:gridCol>
                <a:gridCol w="6144999">
                  <a:extLst>
                    <a:ext uri="{9D8B030D-6E8A-4147-A177-3AD203B41FA5}">
                      <a16:colId xmlns="" xmlns:a16="http://schemas.microsoft.com/office/drawing/2014/main"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4"/>
                  </a:ext>
                </a:extLst>
              </a:tr>
            </a:tbl>
          </a:graphicData>
        </a:graphic>
      </p:graphicFrame>
      <p:sp>
        <p:nvSpPr>
          <p:cNvPr id="40984" name="Title 2">
            <a:extLst>
              <a:ext uri="{FF2B5EF4-FFF2-40B4-BE49-F238E27FC236}">
                <a16:creationId xmlns="" xmlns:a16="http://schemas.microsoft.com/office/drawing/2014/main"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 xmlns:a16="http://schemas.microsoft.com/office/drawing/2014/main" val="20000"/>
                    </a:ext>
                  </a:extLst>
                </a:gridCol>
                <a:gridCol w="3862388">
                  <a:extLst>
                    <a:ext uri="{9D8B030D-6E8A-4147-A177-3AD203B41FA5}">
                      <a16:colId xmlns="" xmlns:a16="http://schemas.microsoft.com/office/drawing/2014/main" val="20001"/>
                    </a:ext>
                  </a:extLst>
                </a:gridCol>
                <a:gridCol w="6237287">
                  <a:extLst>
                    <a:ext uri="{9D8B030D-6E8A-4147-A177-3AD203B41FA5}">
                      <a16:colId xmlns="" xmlns:a16="http://schemas.microsoft.com/office/drawing/2014/main"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3"/>
                  </a:ext>
                </a:extLst>
              </a:tr>
            </a:tbl>
          </a:graphicData>
        </a:graphic>
      </p:graphicFrame>
      <p:sp>
        <p:nvSpPr>
          <p:cNvPr id="42004" name="Title 2">
            <a:extLst>
              <a:ext uri="{FF2B5EF4-FFF2-40B4-BE49-F238E27FC236}">
                <a16:creationId xmlns="" xmlns:a16="http://schemas.microsoft.com/office/drawing/2014/main"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 xmlns:a16="http://schemas.microsoft.com/office/drawing/2014/main" val="20000"/>
                    </a:ext>
                  </a:extLst>
                </a:gridCol>
                <a:gridCol w="3332948">
                  <a:extLst>
                    <a:ext uri="{9D8B030D-6E8A-4147-A177-3AD203B41FA5}">
                      <a16:colId xmlns="" xmlns:a16="http://schemas.microsoft.com/office/drawing/2014/main" val="20001"/>
                    </a:ext>
                  </a:extLst>
                </a:gridCol>
                <a:gridCol w="8332375">
                  <a:extLst>
                    <a:ext uri="{9D8B030D-6E8A-4147-A177-3AD203B41FA5}">
                      <a16:colId xmlns="" xmlns:a16="http://schemas.microsoft.com/office/drawing/2014/main"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3"/>
                  </a:ext>
                </a:extLst>
              </a:tr>
            </a:tbl>
          </a:graphicData>
        </a:graphic>
      </p:graphicFrame>
      <p:sp>
        <p:nvSpPr>
          <p:cNvPr id="43028" name="Title 2">
            <a:extLst>
              <a:ext uri="{FF2B5EF4-FFF2-40B4-BE49-F238E27FC236}">
                <a16:creationId xmlns="" xmlns:a16="http://schemas.microsoft.com/office/drawing/2014/main"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 xmlns:a16="http://schemas.microsoft.com/office/drawing/2014/main" val="20000"/>
                    </a:ext>
                  </a:extLst>
                </a:gridCol>
                <a:gridCol w="2877145">
                  <a:extLst>
                    <a:ext uri="{9D8B030D-6E8A-4147-A177-3AD203B41FA5}">
                      <a16:colId xmlns="" xmlns:a16="http://schemas.microsoft.com/office/drawing/2014/main" val="20001"/>
                    </a:ext>
                  </a:extLst>
                </a:gridCol>
                <a:gridCol w="7710750">
                  <a:extLst>
                    <a:ext uri="{9D8B030D-6E8A-4147-A177-3AD203B41FA5}">
                      <a16:colId xmlns="" xmlns:a16="http://schemas.microsoft.com/office/drawing/2014/main"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 xmlns:a16="http://schemas.microsoft.com/office/drawing/2014/main" val="10001"/>
                  </a:ext>
                </a:extLst>
              </a:tr>
            </a:tbl>
          </a:graphicData>
        </a:graphic>
      </p:graphicFrame>
      <p:sp>
        <p:nvSpPr>
          <p:cNvPr id="44046" name="Title 2">
            <a:extLst>
              <a:ext uri="{FF2B5EF4-FFF2-40B4-BE49-F238E27FC236}">
                <a16:creationId xmlns="" xmlns:a16="http://schemas.microsoft.com/office/drawing/2014/main"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 xmlns:a16="http://schemas.microsoft.com/office/drawing/2014/main" id="{6A2BEEDC-B1F8-4DDD-B983-C6BE97821286}"/>
              </a:ext>
            </a:extLst>
          </p:cNvPr>
          <p:cNvSpPr>
            <a:spLocks noGrp="1" noChangeArrowheads="1"/>
          </p:cNvSpPr>
          <p:nvPr>
            <p:ph idx="1"/>
          </p:nvPr>
        </p:nvSpPr>
        <p:spPr>
          <a:xfrm>
            <a:off x="1219200" y="437322"/>
            <a:ext cx="10720388" cy="6241774"/>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DFA76095-B32B-4EE1-A8A5-252F69CBD777}"/>
              </a:ext>
            </a:extLst>
          </p:cNvPr>
          <p:cNvSpPr>
            <a:spLocks noGrp="1" noChangeArrowheads="1"/>
          </p:cNvSpPr>
          <p:nvPr>
            <p:ph type="title"/>
          </p:nvPr>
        </p:nvSpPr>
        <p:spPr>
          <a:xfrm>
            <a:off x="1616075" y="212725"/>
            <a:ext cx="10456655" cy="1589571"/>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 xmlns:a16="http://schemas.microsoft.com/office/drawing/2014/main" id="{DA8B3D44-0903-48DA-BA66-4B995C6CD47C}"/>
              </a:ext>
            </a:extLst>
          </p:cNvPr>
          <p:cNvSpPr>
            <a:spLocks noGrp="1"/>
          </p:cNvSpPr>
          <p:nvPr>
            <p:ph idx="1"/>
          </p:nvPr>
        </p:nvSpPr>
        <p:spPr>
          <a:xfrm>
            <a:off x="875334" y="1537252"/>
            <a:ext cx="10998200" cy="4469986"/>
          </a:xfrm>
        </p:spPr>
        <p:txBody>
          <a:bodyPr rtlCol="0">
            <a:normAutofit/>
          </a:bodyPr>
          <a:lstStyle/>
          <a:p>
            <a:pPr eaLnBrk="1" fontAlgn="auto" hangingPunct="1">
              <a:spcAft>
                <a:spcPts val="0"/>
              </a:spcAft>
              <a:buFont typeface="Wingdings 3" charset="2"/>
              <a:buChar char=""/>
              <a:defRPr/>
            </a:pPr>
            <a:r>
              <a:rPr lang="en-AU" sz="3600" b="1" smtClean="0">
                <a:solidFill>
                  <a:srgbClr val="FF0000"/>
                </a:solidFill>
                <a:latin typeface="Times New Roman" panose="02020603050405020304" pitchFamily="18" charset="0"/>
                <a:cs typeface="Times New Roman" panose="02020603050405020304" pitchFamily="18" charset="0"/>
              </a:rPr>
              <a:t>THẢO LUẬN</a:t>
            </a:r>
            <a:r>
              <a:rPr lang="en-AU" sz="3600" b="1"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1.Tìm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hiện</a:t>
            </a:r>
            <a:r>
              <a:rPr lang="en-AU" sz="4000" b="1" dirty="0">
                <a:solidFill>
                  <a:srgbClr val="002060"/>
                </a:solidFill>
                <a:latin typeface="Times New Roman" panose="02020603050405020304" pitchFamily="18" charset="0"/>
                <a:cs typeface="Times New Roman" panose="02020603050405020304" pitchFamily="18" charset="0"/>
              </a:rPr>
              <a:t> nay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HS </a:t>
            </a:r>
            <a:r>
              <a:rPr lang="en-AU" sz="4000" b="1" err="1">
                <a:solidFill>
                  <a:srgbClr val="002060"/>
                </a:solidFill>
                <a:latin typeface="Times New Roman" panose="02020603050405020304" pitchFamily="18" charset="0"/>
                <a:cs typeface="Times New Roman" panose="02020603050405020304" pitchFamily="18" charset="0"/>
              </a:rPr>
              <a:t>tiểu</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học ở đơn vị, khối thầy cô giảng dạy?</a:t>
            </a:r>
            <a:endParaRPr lang="en-AU" sz="40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2.Tìm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err="1">
                <a:solidFill>
                  <a:srgbClr val="002060"/>
                </a:solidFill>
                <a:latin typeface="Times New Roman" panose="02020603050405020304" pitchFamily="18" charset="0"/>
                <a:cs typeface="Times New Roman" panose="02020603050405020304" pitchFamily="18" charset="0"/>
              </a:rPr>
              <a:t>giáo</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viên? (thực trạng thuận lợi, khó khan)</a:t>
            </a:r>
            <a:endParaRPr lang="en-AU" sz="40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 xmlns:a16="http://schemas.microsoft.com/office/drawing/2014/main"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 xmlns:a16="http://schemas.microsoft.com/office/drawing/2014/main" id="{558C327D-73DE-4903-AA30-8B41D7F12537}"/>
              </a:ext>
            </a:extLst>
          </p:cNvPr>
          <p:cNvSpPr>
            <a:spLocks noGrp="1" noChangeArrowheads="1"/>
          </p:cNvSpPr>
          <p:nvPr>
            <p:ph type="title"/>
          </p:nvPr>
        </p:nvSpPr>
        <p:spPr>
          <a:xfrm>
            <a:off x="1695449" y="134110"/>
            <a:ext cx="8912225" cy="639762"/>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3. PH</a:t>
            </a:r>
            <a:r>
              <a:rPr lang="vi-VN" altLang="en-US"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 xmlns:a16="http://schemas.microsoft.com/office/drawing/2014/main"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 xmlns:a16="http://schemas.microsoft.com/office/drawing/2014/main"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rgbClr val="FF0000"/>
                </a:solidFill>
              </a:rPr>
              <a:t>BẢNG SO SÁNH VIỆC DẠY HỌC, GIÁO DỤC THEO TIẾP CẬN CHỦ YẾU LÀ TRANG BỊ KIẾN THỨC SANG TIẾP CẬN PHÁT TRIỂN NĂNG LỰC</a:t>
            </a:r>
            <a:endParaRPr lang="en-US" sz="2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0986145"/>
              </p:ext>
            </p:extLst>
          </p:nvPr>
        </p:nvGraphicFramePr>
        <p:xfrm>
          <a:off x="2177089" y="2262388"/>
          <a:ext cx="8915400" cy="6405880"/>
        </p:xfrm>
        <a:graphic>
          <a:graphicData uri="http://schemas.openxmlformats.org/drawingml/2006/table">
            <a:tbl>
              <a:tblPr firstRow="1" bandRow="1">
                <a:tableStyleId>{F5AB1C69-6EDB-4FF4-983F-18BD219EF322}</a:tableStyleId>
              </a:tblPr>
              <a:tblGrid>
                <a:gridCol w="4457700"/>
                <a:gridCol w="4457700"/>
              </a:tblGrid>
              <a:tr h="370840">
                <a:tc>
                  <a:txBody>
                    <a:bodyPr/>
                    <a:lstStyle/>
                    <a:p>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theo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truyền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thức</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theo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phát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triển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phẩm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chất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cung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cấp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tích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lũy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tin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thức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xây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hoạt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ý </a:t>
                      </a:r>
                      <a:r>
                        <a:rPr lang="en-US" baseline="0" dirty="0" err="1" smtClean="0">
                          <a:latin typeface="Times New Roman" panose="02020603050405020304" pitchFamily="18" charset="0"/>
                          <a:cs typeface="Times New Roman" panose="02020603050405020304" pitchFamily="18" charset="0"/>
                        </a:rPr>
                        <a:t>nghĩa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vun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đắp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hiểu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2. Hs </a:t>
                      </a:r>
                      <a:r>
                        <a:rPr lang="en-US" dirty="0" err="1" smtClean="0">
                          <a:latin typeface="Times New Roman" panose="02020603050405020304" pitchFamily="18" charset="0"/>
                          <a:cs typeface="Times New Roman" panose="02020603050405020304" pitchFamily="18" charset="0"/>
                        </a:rPr>
                        <a:t>chưa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gì</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những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tin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a:t>
                      </a:r>
                    </a:p>
                    <a:p>
                      <a:endParaRPr lang="en-US" baseline="0" dirty="0" smtClean="0">
                        <a:latin typeface="Times New Roman" panose="02020603050405020304" pitchFamily="18" charset="0"/>
                        <a:cs typeface="Times New Roman" panose="02020603050405020304" pitchFamily="18" charset="0"/>
                      </a:endParaRPr>
                    </a:p>
                    <a:p>
                      <a:endParaRPr lang="en-US" baseline="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3.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giữa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gv</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2. Hs </a:t>
                      </a:r>
                      <a:r>
                        <a:rPr lang="en-US" dirty="0" err="1" smtClean="0">
                          <a:latin typeface="Times New Roman" panose="02020603050405020304" pitchFamily="18" charset="0"/>
                          <a:cs typeface="Times New Roman" panose="02020603050405020304" pitchFamily="18" charset="0"/>
                        </a:rPr>
                        <a:t>đã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hiểu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trước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về</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những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điều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nghiệm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tạo</a:t>
                      </a:r>
                      <a:r>
                        <a:rPr lang="en-US" baseline="0" dirty="0" smtClean="0">
                          <a:latin typeface="Times New Roman" panose="02020603050405020304" pitchFamily="18" charset="0"/>
                          <a:cs typeface="Times New Roman" panose="02020603050405020304" pitchFamily="18" charset="0"/>
                        </a:rPr>
                        <a:t>.</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3. </a:t>
                      </a:r>
                      <a:r>
                        <a:rPr lang="en-US" baseline="0" dirty="0" err="1" smtClean="0">
                          <a:latin typeface="Times New Roman" panose="02020603050405020304" pitchFamily="18" charset="0"/>
                          <a:cs typeface="Times New Roman" panose="02020603050405020304" pitchFamily="18" charset="0"/>
                        </a:rPr>
                        <a:t>Gv</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dẫn</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hỗ</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chủ</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yếu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nghiệm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xây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ý </a:t>
                      </a:r>
                      <a:r>
                        <a:rPr lang="en-US" baseline="0" dirty="0" err="1" smtClean="0">
                          <a:latin typeface="Times New Roman" panose="02020603050405020304" pitchFamily="18" charset="0"/>
                          <a:cs typeface="Times New Roman" panose="02020603050405020304" pitchFamily="18" charset="0"/>
                        </a:rPr>
                        <a:t>nghĩa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sinh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4. Hs </a:t>
                      </a:r>
                      <a:r>
                        <a:rPr lang="en-US"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mang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cạnh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tranh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về</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thành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tích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cử</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với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khác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điểm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trọng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đầu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ra.</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Thầy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chủ</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yếu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cung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cấp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dẫn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bảo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thành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công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Thầy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cần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sắp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xếp</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hỗ</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công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mình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duy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qua </a:t>
                      </a:r>
                      <a:r>
                        <a:rPr lang="en-US" baseline="0" dirty="0" err="1" smtClean="0">
                          <a:latin typeface="Times New Roman" panose="02020603050405020304" pitchFamily="18" charset="0"/>
                          <a:cs typeface="Times New Roman" panose="02020603050405020304" pitchFamily="18" charset="0"/>
                        </a:rPr>
                        <a:t>các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lĩnh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 </a:t>
                      </a:r>
                      <a:r>
                        <a:rPr lang="en-US" baseline="0" dirty="0" err="1" smtClean="0">
                          <a:latin typeface="Times New Roman" panose="02020603050405020304" pitchFamily="18" charset="0"/>
                          <a:cs typeface="Times New Roman" panose="02020603050405020304" pitchFamily="18" charset="0"/>
                        </a:rPr>
                        <a:t>chung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duy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qua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 </a:t>
                      </a:r>
                      <a:r>
                        <a:rPr lang="en-US" baseline="0" dirty="0" err="1" smtClean="0">
                          <a:latin typeface="Times New Roman" panose="02020603050405020304" pitchFamily="18" charset="0"/>
                          <a:cs typeface="Times New Roman" panose="02020603050405020304" pitchFamily="18" charset="0"/>
                        </a:rPr>
                        <a:t>cụ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từng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bối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huống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riêng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3570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E7A9C419-D9E8-464A-B1DC-29280FD7857E}"/>
              </a:ext>
            </a:extLst>
          </p:cNvPr>
          <p:cNvSpPr>
            <a:spLocks noGrp="1" noChangeArrowheads="1"/>
          </p:cNvSpPr>
          <p:nvPr>
            <p:ph type="title"/>
          </p:nvPr>
        </p:nvSpPr>
        <p:spPr>
          <a:xfrm>
            <a:off x="1600132" y="399015"/>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 xmlns:a16="http://schemas.microsoft.com/office/drawing/2014/main" id="{C4156E64-4FBA-42A3-9F79-050D38935484}"/>
              </a:ext>
            </a:extLst>
          </p:cNvPr>
          <p:cNvSpPr>
            <a:spLocks noGrp="1"/>
          </p:cNvSpPr>
          <p:nvPr>
            <p:ph idx="1"/>
          </p:nvPr>
        </p:nvSpPr>
        <p:spPr>
          <a:xfrm>
            <a:off x="331788" y="1086402"/>
            <a:ext cx="11701462" cy="5771598"/>
          </a:xfrm>
        </p:spPr>
        <p:txBody>
          <a:bodyPr rtlCol="0">
            <a:normAutofit/>
          </a:bodyPr>
          <a:lstStyle/>
          <a:p>
            <a:pPr marL="0" indent="0" algn="just" eaLnBrk="1" fontAlgn="auto" hangingPunct="1">
              <a:spcAft>
                <a:spcPts val="0"/>
              </a:spcAft>
              <a:buNone/>
              <a:defRPr/>
            </a:pPr>
            <a:r>
              <a:rPr lang="en-US" sz="3600" b="1" smtClean="0">
                <a:solidFill>
                  <a:srgbClr val="0070C0"/>
                </a:solidFill>
                <a:latin typeface="Times New Roman" panose="02020603050405020304" pitchFamily="18" charset="0"/>
                <a:cs typeface="Times New Roman" panose="02020603050405020304" pitchFamily="18" charset="0"/>
              </a:rPr>
              <a:t>    1) GIÁO VIÊN:</a:t>
            </a:r>
          </a:p>
          <a:p>
            <a:pPr algn="just" eaLnBrk="1" fontAlgn="auto" hangingPunct="1">
              <a:spcAft>
                <a:spcPts val="0"/>
              </a:spcAft>
              <a:buFont typeface="Wingdings 3" charset="2"/>
              <a:buChar char=""/>
              <a:defRPr/>
            </a:pPr>
            <a:r>
              <a:rPr lang="en-US" sz="360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 xmlns:a16="http://schemas.microsoft.com/office/drawing/2014/main" id="{96BB4B39-4886-45CF-8BA9-5CE7910BF1B9}"/>
              </a:ext>
            </a:extLst>
          </p:cNvPr>
          <p:cNvSpPr>
            <a:spLocks noGrp="1" noChangeArrowheads="1"/>
          </p:cNvSpPr>
          <p:nvPr>
            <p:ph idx="1"/>
          </p:nvPr>
        </p:nvSpPr>
        <p:spPr>
          <a:xfrm>
            <a:off x="557212" y="735564"/>
            <a:ext cx="10947400" cy="6122574"/>
          </a:xfrm>
        </p:spPr>
        <p:txBody>
          <a:bodyPr/>
          <a:lstStyle/>
          <a:p>
            <a:pPr marL="0" indent="0" algn="just" eaLnBrk="1" hangingPunct="1">
              <a:buNone/>
            </a:pPr>
            <a:r>
              <a:rPr lang="en-US" altLang="en-US" sz="3600" smtClean="0">
                <a:latin typeface="Times New Roman" panose="02020603050405020304" pitchFamily="18" charset="0"/>
                <a:cs typeface="Times New Roman" panose="02020603050405020304" pitchFamily="18" charset="0"/>
              </a:rPr>
              <a:t>         </a:t>
            </a:r>
            <a:r>
              <a:rPr lang="en-US" altLang="en-US" sz="3600" b="1" smtClean="0">
                <a:solidFill>
                  <a:srgbClr val="0070C0"/>
                </a:solidFill>
                <a:latin typeface="Times New Roman" panose="02020603050405020304" pitchFamily="18" charset="0"/>
                <a:cs typeface="Times New Roman" panose="02020603050405020304" pitchFamily="18" charset="0"/>
              </a:rPr>
              <a:t>2) HỌC SINH</a:t>
            </a:r>
          </a:p>
          <a:p>
            <a:pPr algn="just" eaLnBrk="1" hangingPunct="1"/>
            <a:r>
              <a:rPr lang="en-US" altLang="en-US" sz="3600" smtClean="0">
                <a:solidFill>
                  <a:srgbClr val="002060"/>
                </a:solidFill>
                <a:latin typeface="Times New Roman" panose="02020603050405020304" pitchFamily="18" charset="0"/>
                <a:cs typeface="Times New Roman" panose="02020603050405020304" pitchFamily="18" charset="0"/>
              </a:rPr>
              <a:t>HS </a:t>
            </a:r>
            <a:r>
              <a:rPr lang="en-US" altLang="en-US" sz="3600">
                <a:solidFill>
                  <a:srgbClr val="002060"/>
                </a:solidFill>
                <a:latin typeface="Times New Roman" panose="02020603050405020304" pitchFamily="18" charset="0"/>
                <a:cs typeface="Times New Roman" panose="02020603050405020304" pitchFamily="18" charset="0"/>
              </a:rPr>
              <a:t>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a:t>
            </a:r>
            <a:r>
              <a:rPr lang="en-US" altLang="en-US" sz="3600" smtClean="0">
                <a:solidFill>
                  <a:srgbClr val="002060"/>
                </a:solidFill>
                <a:latin typeface="Times New Roman" panose="02020603050405020304" pitchFamily="18" charset="0"/>
                <a:cs typeface="Times New Roman" panose="02020603050405020304" pitchFamily="18" charset="0"/>
              </a:rPr>
              <a:t>(xem </a:t>
            </a:r>
            <a:r>
              <a:rPr lang="en-US" altLang="en-US" sz="3600">
                <a:solidFill>
                  <a:srgbClr val="002060"/>
                </a:solidFill>
                <a:latin typeface="Times New Roman" panose="02020603050405020304" pitchFamily="18" charset="0"/>
                <a:cs typeface="Times New Roman" panose="02020603050405020304" pitchFamily="18" charset="0"/>
              </a:rPr>
              <a:t>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 xmlns:a16="http://schemas.microsoft.com/office/drawing/2014/main" id="{435AE0CD-C96E-4F52-ADB0-BE62162909F7}"/>
              </a:ext>
            </a:extLst>
          </p:cNvPr>
          <p:cNvSpPr>
            <a:spLocks noGrp="1" noChangeArrowheads="1"/>
          </p:cNvSpPr>
          <p:nvPr>
            <p:ph type="title"/>
          </p:nvPr>
        </p:nvSpPr>
        <p:spPr>
          <a:xfrm>
            <a:off x="1574800" y="147224"/>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 xmlns:a16="http://schemas.microsoft.com/office/drawing/2014/main"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 xmlns:a16="http://schemas.microsoft.com/office/drawing/2014/main" id="{CE54E1C7-7556-42E1-9228-ABF51A125706}"/>
              </a:ext>
            </a:extLst>
          </p:cNvPr>
          <p:cNvSpPr>
            <a:spLocks noGrp="1" noChangeArrowheads="1"/>
          </p:cNvSpPr>
          <p:nvPr>
            <p:ph type="title"/>
          </p:nvPr>
        </p:nvSpPr>
        <p:spPr>
          <a:xfrm>
            <a:off x="1639887" y="203201"/>
            <a:ext cx="8912225" cy="1029252"/>
          </a:xfrm>
        </p:spPr>
        <p:txBody>
          <a:bodyPr/>
          <a:lstStyle/>
          <a:p>
            <a:pPr algn="ctr" eaLnBrk="1" hangingPunct="1"/>
            <a:r>
              <a:rPr lang="en-US" altLang="en-US" b="1" smtClean="0">
                <a:solidFill>
                  <a:srgbClr val="FF0000"/>
                </a:solidFill>
                <a:latin typeface="Times New Roman" panose="02020603050405020304" pitchFamily="18" charset="0"/>
                <a:cs typeface="Times New Roman" panose="02020603050405020304" pitchFamily="18" charset="0"/>
              </a:rPr>
              <a:t>2. NHIỆM </a:t>
            </a:r>
            <a:r>
              <a:rPr lang="en-US" altLang="en-US" b="1">
                <a:solidFill>
                  <a:srgbClr val="FF0000"/>
                </a:solidFill>
                <a:latin typeface="Times New Roman" panose="02020603050405020304" pitchFamily="18" charset="0"/>
                <a:cs typeface="Times New Roman" panose="02020603050405020304" pitchFamily="18" charset="0"/>
              </a:rPr>
              <a:t>VỤ TRỌNG TÂM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299" y="186788"/>
            <a:ext cx="8911687" cy="820377"/>
          </a:xfrm>
        </p:spPr>
        <p:txBody>
          <a:bodyPr/>
          <a:lstStyle/>
          <a:p>
            <a:pPr algn="ctr"/>
            <a:r>
              <a:rPr lang="en-US" sz="4000" b="1" smtClean="0">
                <a:solidFill>
                  <a:srgbClr val="FF0000"/>
                </a:solidFill>
                <a:latin typeface="Times New Roman" panose="02020603050405020304" pitchFamily="18" charset="0"/>
              </a:rPr>
              <a:t>HOẠT ĐỘNG 2: THỰC HÀNH </a:t>
            </a:r>
            <a:endParaRPr lang="en-US" sz="4000" b="1">
              <a:solidFill>
                <a:srgbClr val="FF0000"/>
              </a:solidFill>
              <a:latin typeface="Times New Roman" panose="02020603050405020304" pitchFamily="18" charset="0"/>
            </a:endParaRPr>
          </a:p>
        </p:txBody>
      </p:sp>
      <p:sp>
        <p:nvSpPr>
          <p:cNvPr id="3" name="Content Placeholder 2"/>
          <p:cNvSpPr>
            <a:spLocks noGrp="1"/>
          </p:cNvSpPr>
          <p:nvPr>
            <p:ph idx="1"/>
          </p:nvPr>
        </p:nvSpPr>
        <p:spPr>
          <a:xfrm>
            <a:off x="583095" y="1510747"/>
            <a:ext cx="11251095" cy="3962401"/>
          </a:xfrm>
        </p:spPr>
        <p:txBody>
          <a:bodyPr/>
          <a:lstStyle/>
          <a:p>
            <a:pPr marL="0" indent="0">
              <a:buNone/>
            </a:pPr>
            <a:r>
              <a:rPr lang="en-US" sz="4000" b="1" smtClean="0">
                <a:solidFill>
                  <a:srgbClr val="0070C0"/>
                </a:solidFill>
                <a:latin typeface="Times New Roman" panose="02020603050405020304" pitchFamily="18" charset="0"/>
              </a:rPr>
              <a:t>CHIA NHÓM:</a:t>
            </a:r>
          </a:p>
          <a:p>
            <a:pPr marL="0" indent="0">
              <a:buNone/>
            </a:pPr>
            <a:r>
              <a:rPr lang="en-US" sz="4000" b="1" smtClean="0">
                <a:solidFill>
                  <a:srgbClr val="0070C0"/>
                </a:solidFill>
                <a:latin typeface="Times New Roman" panose="02020603050405020304" pitchFamily="18" charset="0"/>
              </a:rPr>
              <a:t>LỚP 1: NHÓM 1, 2, 3.</a:t>
            </a:r>
          </a:p>
          <a:p>
            <a:pPr marL="0" indent="0">
              <a:buNone/>
            </a:pPr>
            <a:r>
              <a:rPr lang="en-US" sz="4000" b="1" smtClean="0">
                <a:solidFill>
                  <a:srgbClr val="0070C0"/>
                </a:solidFill>
                <a:latin typeface="Times New Roman" panose="02020603050405020304" pitchFamily="18" charset="0"/>
              </a:rPr>
              <a:t>LỚP 3: NHÓM 4, 5, 6</a:t>
            </a:r>
          </a:p>
          <a:p>
            <a:pPr marL="0" indent="0">
              <a:buNone/>
            </a:pPr>
            <a:r>
              <a:rPr lang="en-US" sz="4000" b="1" smtClean="0">
                <a:solidFill>
                  <a:srgbClr val="0070C0"/>
                </a:solidFill>
                <a:latin typeface="Times New Roman" panose="02020603050405020304" pitchFamily="18" charset="0"/>
              </a:rPr>
              <a:t>LỚP 5: NHÓM 7, 8, 9</a:t>
            </a:r>
          </a:p>
          <a:p>
            <a:pPr marL="0" indent="0">
              <a:buNone/>
            </a:pPr>
            <a:r>
              <a:rPr lang="en-US" sz="4000" b="1" smtClean="0">
                <a:solidFill>
                  <a:srgbClr val="0070C0"/>
                </a:solidFill>
                <a:latin typeface="Times New Roman" panose="02020603050405020304" pitchFamily="18" charset="0"/>
              </a:rPr>
              <a:t>CBQL: Nhóm 10 và ngồi xen kẽ các nhóm.</a:t>
            </a:r>
            <a:endParaRPr lang="en-US" sz="4000" b="1">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363452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470" y="147031"/>
            <a:ext cx="10522226" cy="1138430"/>
          </a:xfrm>
        </p:spPr>
        <p:txBody>
          <a:bodyPr/>
          <a:lstStyle/>
          <a:p>
            <a:r>
              <a:rPr lang="en-US" sz="5400" b="1" smtClean="0">
                <a:solidFill>
                  <a:srgbClr val="FF0000"/>
                </a:solidFill>
                <a:latin typeface="Times New Roman" panose="02020603050405020304" pitchFamily="18" charset="0"/>
              </a:rPr>
              <a:t>HOẠT ĐỘNG 2: THỰC HÀNH </a:t>
            </a:r>
            <a:endParaRPr lang="en-US" sz="5400"/>
          </a:p>
        </p:txBody>
      </p:sp>
      <p:sp>
        <p:nvSpPr>
          <p:cNvPr id="3" name="Content Placeholder 2"/>
          <p:cNvSpPr>
            <a:spLocks noGrp="1"/>
          </p:cNvSpPr>
          <p:nvPr>
            <p:ph idx="1"/>
          </p:nvPr>
        </p:nvSpPr>
        <p:spPr>
          <a:xfrm>
            <a:off x="861391" y="980660"/>
            <a:ext cx="11237844" cy="5552662"/>
          </a:xfrm>
        </p:spPr>
        <p:txBody>
          <a:bodyPr/>
          <a:lstStyle/>
          <a:p>
            <a:pPr marL="0" indent="0">
              <a:buNone/>
            </a:pPr>
            <a:r>
              <a:rPr lang="en-US" sz="4500" b="1" smtClean="0">
                <a:solidFill>
                  <a:srgbClr val="FF0000"/>
                </a:solidFill>
                <a:latin typeface="Times New Roman" panose="02020603050405020304" pitchFamily="18" charset="0"/>
              </a:rPr>
              <a:t>* Yêu cầu: Soạn giảng bài dạy học môn Toán</a:t>
            </a:r>
          </a:p>
          <a:p>
            <a:pPr marL="0" indent="0">
              <a:buNone/>
            </a:pPr>
            <a:r>
              <a:rPr lang="en-US" sz="4500" b="1" smtClean="0">
                <a:solidFill>
                  <a:srgbClr val="0070C0"/>
                </a:solidFill>
                <a:latin typeface="Times New Roman" panose="02020603050405020304" pitchFamily="18" charset="0"/>
              </a:rPr>
              <a:t>* Mục tiêu: Tổ chức các hoạt động dạy và học theo hướng tích cực hóa hoạt động của HS.</a:t>
            </a:r>
          </a:p>
          <a:p>
            <a:pPr marL="0" indent="0">
              <a:buNone/>
            </a:pPr>
            <a:r>
              <a:rPr lang="en-US" sz="4500" b="1" smtClean="0">
                <a:solidFill>
                  <a:srgbClr val="0070C0"/>
                </a:solidFill>
                <a:latin typeface="Times New Roman" panose="02020603050405020304" pitchFamily="18" charset="0"/>
              </a:rPr>
              <a:t>1) Tiết toán hình thành kiến thức mới.</a:t>
            </a:r>
          </a:p>
          <a:p>
            <a:pPr marL="0" indent="0">
              <a:buNone/>
            </a:pPr>
            <a:r>
              <a:rPr lang="en-US" sz="4500" b="1" smtClean="0">
                <a:solidFill>
                  <a:srgbClr val="0070C0"/>
                </a:solidFill>
                <a:latin typeface="Times New Roman" panose="02020603050405020304" pitchFamily="18" charset="0"/>
              </a:rPr>
              <a:t>2) Tiết toán luyện tập </a:t>
            </a:r>
          </a:p>
          <a:p>
            <a:pPr marL="0" indent="0">
              <a:buNone/>
            </a:pPr>
            <a:r>
              <a:rPr lang="en-US" sz="4500" b="1" smtClean="0">
                <a:solidFill>
                  <a:srgbClr val="0070C0"/>
                </a:solidFill>
                <a:latin typeface="Times New Roman" panose="02020603050405020304" pitchFamily="18" charset="0"/>
              </a:rPr>
              <a:t>*Các nhóm thảo luận – Trình bày.</a:t>
            </a:r>
          </a:p>
        </p:txBody>
      </p:sp>
    </p:spTree>
    <p:extLst>
      <p:ext uri="{BB962C8B-B14F-4D97-AF65-F5344CB8AC3E}">
        <p14:creationId xmlns:p14="http://schemas.microsoft.com/office/powerpoint/2010/main" val="46624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 xmlns:a16="http://schemas.microsoft.com/office/drawing/2014/main" id="{94259A40-57F0-43A1-A13C-9FA2EC42144B}"/>
              </a:ext>
            </a:extLst>
          </p:cNvPr>
          <p:cNvSpPr>
            <a:spLocks noGrp="1" noChangeArrowheads="1"/>
          </p:cNvSpPr>
          <p:nvPr>
            <p:ph idx="1"/>
          </p:nvPr>
        </p:nvSpPr>
        <p:spPr>
          <a:xfrm>
            <a:off x="676275" y="1206501"/>
            <a:ext cx="10694090" cy="5035274"/>
          </a:xfrm>
        </p:spPr>
        <p:txBody>
          <a:bodyPr/>
          <a:lstStyle/>
          <a:p>
            <a:pPr algn="just"/>
            <a:r>
              <a:rPr lang="en-US" altLang="en-US" sz="40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40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1455</TotalTime>
  <Words>2729</Words>
  <Application>Microsoft Office PowerPoint</Application>
  <PresentationFormat>Custom</PresentationFormat>
  <Paragraphs>205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UBND QUẬN TÂN BÌNH  PHÒNG GIÁO DỤC VÀ ĐÀO TẠO </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HOẠT ĐỘNG 2: THỰC HÀNH </vt:lpstr>
      <vt:lpstr>HOẠT ĐỘNG 2: THỰC HÀNH </vt:lpstr>
      <vt:lpstr>PowerPoint Presentation</vt:lpstr>
      <vt:lpstr>PowerPoint Presentation</vt:lpstr>
      <vt:lpstr>PowerPoint Presentation</vt:lpstr>
      <vt:lpstr>3. ĐỔI MỚI PPDH THEO HƯỚNG TÍCH CỰC  HÓA HOẠT ĐỘNG CỦA HỌC SINH</vt:lpstr>
      <vt:lpstr>PowerPoint Presentation</vt:lpstr>
      <vt:lpstr>MỘT SỐ HÌNH THỨC TƯ DUY THƯỜNG GẶP</vt:lpstr>
      <vt:lpstr>PowerPoint Presentation</vt:lpstr>
      <vt:lpstr>CÁC PHƯƠNG PHÁP SUY LUẬN THƯỜNG GẶP </vt:lpstr>
      <vt:lpstr>4. TÍNH TÍCH CỰC HÓA TRONG HOẠT ĐỘNG DẠY - HỌC</vt:lpstr>
      <vt:lpstr>4. TÍNH TÍCH CỰC HÓA TRONG HOẠT ĐỘNG DẠY - HỌC</vt:lpstr>
      <vt:lpstr>4. 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lpstr>BẢNG SO SÁNH VIỆC DẠY HỌC, GIÁO DỤC THEO TIẾP CẬN CHỦ YẾU LÀ TRANG BỊ KIẾN THỨC SANG TIẾP CẬN PHÁT TRIỂN NĂNG LỰC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ABC</cp:lastModifiedBy>
  <cp:revision>229</cp:revision>
  <dcterms:created xsi:type="dcterms:W3CDTF">2019-06-28T14:41:07Z</dcterms:created>
  <dcterms:modified xsi:type="dcterms:W3CDTF">2019-09-24T03:47:45Z</dcterms:modified>
</cp:coreProperties>
</file>